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dMasterIdLst>
    <p:sldMasterId id="2147483648" r:id="rId5"/>
  </p:sldMasterIdLst>
  <p:sldIdLst>
    <p:sldId id="257" r:id="rId6"/>
    <p:sldId id="259" r:id="rId7"/>
    <p:sldId id="258" r:id="rId8"/>
    <p:sldId id="261" r:id="rId9"/>
    <p:sldId id="272" r:id="rId10"/>
    <p:sldId id="263" r:id="rId11"/>
    <p:sldId id="262" r:id="rId12"/>
    <p:sldId id="265" r:id="rId13"/>
    <p:sldId id="264" r:id="rId14"/>
    <p:sldId id="268" r:id="rId15"/>
    <p:sldId id="269" r:id="rId16"/>
    <p:sldId id="270" r:id="rId17"/>
    <p:sldId id="271" r:id="rId18"/>
    <p:sldId id="274" r:id="rId19"/>
    <p:sldId id="273" r:id="rId20"/>
  </p:sldIdLst>
  <p:sldSz cx="12192000" cy="6858000"/>
  <p:notesSz cx="6858000" cy="9144000"/>
  <p:defaultTextStyle>
    <a:lvl1pPr marL="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1pPr>
    <a:lvl2pPr marL="4572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2pPr>
    <a:lvl3pPr marL="9144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3pPr>
    <a:lvl4pPr marL="13716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4pPr>
    <a:lvl5pPr marL="18288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5pPr>
    <a:lvl6pPr marL="22860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6pPr>
    <a:lvl7pPr marL="27432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7pPr>
    <a:lvl8pPr marL="32004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8pPr>
    <a:lvl9pPr marL="36576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9pPr>
  </p:defaultTextStyle>
</p:presentation>
</file>

<file path=ppt/presProps.xml><?xml version="1.0" encoding="utf-8"?>
<p:presentation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howPr showNarration="1" showAnimation="0" useTimings="0">
    <p:penClr>
      <a:srgbClr val="0000FF"/>
    </p:penClr>
  </p:showPr>
  <p:extLst>
    <p:ext uri="smNativeData">
      <pr:smAppRevision xmlns:pr="smNativeData" dt="1696536618" val="982" rev64="64" revOS="4"/>
      <pr:smFileRevision xmlns:pr="smNativeData" dt="1696536618" val="101"/>
      <pr:guideOptions xmlns:pr="smNativeData" dt="1696536618" snapToGrid="1" snapToBorders="1" snapToGuides="1"/>
      <pr:pdfExportOpt xmlns:pr="smNativeData" dt="1696536618" pagesRangeIndex="1" pagesSelectionIndex="0" qualityIndex="0" embedFonts="2" useJpegs="0" useSubsetFonts="1" useAlpha="1" relativeLinks="0" taggedPdf="1" pane="0" zoom="0" zoomContents="100" layout="0" includeDoc="0" viewFlags="0" openViewer="1" jpegQuality="90" flags="252" layoutIndex="0" exportSlideNames="1" name="C:\Users\Win10 Pro x64\Documents\Data_Weiterbildung\IronHack\Week_5\Mid_bootcamp_project\slides\Criminal_Statistics_Bicycles_Berlin.pdf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ideViewPr>
    <p:cSldViewPr snapToObjects="1" showGuides="1">
      <p:cViewPr varScale="1">
        <p:scale>
          <a:sx n="71" d="100"/>
          <a:sy n="71" d="100"/>
        </p:scale>
        <p:origin x="380" y="359"/>
      </p:cViewPr>
      <p:guideLst x="0" y="0">
        <p:guide orient="horz" pos="2160"/>
        <p:guide pos="3840"/>
      </p:guideLst>
    </p:cSldViewPr>
  </p:slideViewPr>
  <p:outlineViewPr>
    <p:cViewPr>
      <p:scale>
        <a:sx n="303" d="100"/>
        <a:sy n="303" d="100"/>
      </p:scale>
      <p:origin x="0" y="0"/>
    </p:cViewPr>
  </p:outlineViewPr>
  <p:sorterViewPr>
    <p:cViewPr>
      <p:scale>
        <a:sx n="15" d="100"/>
        <a:sy n="15" d="100"/>
      </p:scale>
      <p:origin x="0" y="0"/>
    </p:cViewPr>
  </p:sorterViewPr>
  <p:notesViewPr>
    <p:cSldViewPr snapToObjects="1" showGuides="1">
      <p:cViewPr>
        <p:scale>
          <a:sx n="71" d="100"/>
          <a:sy n="71" d="100"/>
        </p:scale>
        <p:origin x="380" y="359"/>
      </p:cViewPr>
    </p:cSldViewPr>
  </p:notesViewPr>
  <p:gridSpacing cx="71755" cy="71755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B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AAAAAko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DbCQAArw4AAC1BAADOGAAAEAAAACYAAAAIAAAAAYAAAAAAAAA="/>
              </a:ext>
            </a:extLst>
          </p:cNvSpPr>
          <p:nvPr>
            <p:ph type="ctrTitle"/>
          </p:nvPr>
        </p:nvSpPr>
        <p:spPr>
          <a:xfrm>
            <a:off x="1602105" y="2386965"/>
            <a:ext cx="8992870" cy="1645285"/>
          </a:xfrm>
        </p:spPr>
        <p:txBody>
          <a:bodyPr/>
          <a:lstStyle>
            <a:lvl1pPr>
              <a:defRPr b="1" cap="all"/>
            </a:lvl1pPr>
          </a:lstStyle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NGAAN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CWEAAAxhoAAGs6AABkIgAAEAAAACYAAAAIAAAAAYAAAAAAAAA="/>
              </a:ext>
            </a:extLst>
          </p:cNvSpPr>
          <p:nvPr>
            <p:ph type="subTitle" idx="1"/>
          </p:nvPr>
        </p:nvSpPr>
        <p:spPr>
          <a:xfrm>
            <a:off x="2696210" y="4352290"/>
            <a:ext cx="6800215" cy="1238250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GVlZWU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AIAAAAAAAAA="/>
              </a:ext>
            </a:extLst>
          </p:cNvSpPr>
          <p:nvPr>
            <p:ph type="dt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/>
            <a:fld id="{28224C1F-51C5-77BA-8B9A-A7EF02D47DF2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CguAABVKAAAEAAAACYAAAAIAAAAAIAAAAAAAAA="/>
              </a:ext>
            </a:extLst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/>
            <a:r>
              <a:t>{Footer}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UXdz3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HJhawAMAAAAEAAAAAAAAAAAAAAAAAAAAAAAAAAeAAAAaAAAAAAAAAAAAAAAAAAAAAAAAAAAAAAAECcAABAnAAAAAAAAAAAAAAAAAAAAAAAAAAAAAAAAAAAAAAAAAAAAABQAAAAAAAAAwMD/AAAAAABkAAAAMgAAAAAAAABkAAAAAAAAAH9/fwAKAAAAHwAAAFQAAABRd3O1////AQAAAAAAAAAAAAAAAAAAAAAAAAAAAAAAAAAAAAAAAAAAAAAAAn9/fwDy8vIDzMzMAMDA/wB/f38AAAAAAAAAAAAAAAAAAAAAAAAAAAAhAAAAGAAAABQAAAAyQgAAYiYAAHdEAAAwKgAAEAAAACYAAAAIAAAAAAAAAAQAAAA="/>
              </a:ext>
            </a:extLst>
          </p:cNvSpPr>
          <p:nvPr>
            <p:ph type="sldNum" sz="quarter" idx="12"/>
          </p:nvPr>
        </p:nvSpPr>
        <p:spPr>
          <a:solidFill>
            <a:schemeClr val="accent1">
              <a:shade val="62500"/>
            </a:schemeClr>
          </a:solidFill>
        </p:spPr>
        <p:txBody>
          <a:bodyPr/>
          <a:lstStyle/>
          <a:p>
            <a:pPr/>
            <a:fld id="{28220981-CFC5-77FF-8B9A-39AA47D47D6C}" type="slidenum">
              <a:t/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B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AAAAAko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C7DQAA7wUAAEc9AAA+DQ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Q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C7DQAAPBAAAEc9AABTIwAAEAAAACYAAAAIAAAAAg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8227D1C-52C5-778B-8B9A-A4DE33D47DF1}" type="datetime1">
              <a:t>{Date/Time}</a:t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CguAABVKA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eHh4yv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4eHjD////AQAAAAAAAAAAAAAAAAAAAAAAAAAAAAAAAAAAAAAAAAAAAAAAAn9/fwDy8vIDzMzMAMDA/wB/f38AAAAAAAAAAAAAAAAAAAAAAAAAAAAhAAAAGAAAABQAAAAyQgAAYiYAAHdEAAAwKg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822026A-24C5-77F4-8B9A-D2A14CD47D87}" type="slidenum">
              <a:t>{Nr.}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BAAAAAQ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AAAAAko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A+NQAAwgUAAD09AABoJAAAEAAAACYAAAAIAAAAAwAAAAAAAAA="/>
              </a:ext>
            </a:extLst>
          </p:cNvSpPr>
          <p:nvPr>
            <p:ph type="title"/>
          </p:nvPr>
        </p:nvSpPr>
        <p:spPr>
          <a:xfrm>
            <a:off x="8655050" y="935990"/>
            <a:ext cx="1299845" cy="4982210"/>
          </a:xfrm>
        </p:spPr>
        <p:txBody>
          <a:bodyPr vert="vert" wrap="square" numCol="1" spcCol="215900" anchor="ctr">
            <a:prstTxWarp prst="textNoShape">
              <a:avLst/>
            </a:prstTxWarp>
          </a:bodyPr>
          <a:lstStyle/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Q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C7DQAAwgUAAN4zAABoJAAAEAAAACYAAAAIAAAAAwAAAAAAAAA="/>
              </a:ext>
            </a:extLst>
          </p:cNvSpPr>
          <p:nvPr>
            <p:ph idx="1"/>
          </p:nvPr>
        </p:nvSpPr>
        <p:spPr>
          <a:xfrm>
            <a:off x="2232025" y="935990"/>
            <a:ext cx="6199505" cy="498221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8227D03-4DC5-778B-8B9A-BBDE33D47DEE}" type="datetime1">
              <a:t>{Date/Time}</a:t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CguAABVKA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eHh4yv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4eHjD////AQAAAAAAAAAAAAAAAAAAAAAAAAAAAAAAAAAAAAAAAAAAAAAAAn9/fwDy8vIDzMzMAMDA/wB/f38AAAAAAAAAAAAAAAAAAAAAAAAAAAAhAAAAGAAAABQAAAAyQgAAYiYAAHdEAAAwKg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82220ED-A3C5-77D6-8B9A-55836ED47D00}" type="slidenum">
              <a:t>{Nr.}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B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AAAAAko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FJhYmk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C7DQAA7wUAAEc9AAA+DQ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GVlZWU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C7DQAAPBAAAEc9AABTIwAAEAAAACYAAAAIAAAAAA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IPQsd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8225C5F-11C5-77AA-8B9A-E7FF12D47DB2}" type="datetime1">
              <a:t>{Date/Time}</a:t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E0AaQ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CguAABVKA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eHh4yv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CAATQAMAAAAEAAAAAAAAAAAAAAAAAAAAAAAAAAeAAAAaAAAAAAAAAAAAAAAAAAAAAAAAAAAAAAAECcAABAnAAAAAAAAAAAAAAAAAAAAAAAAAAAAAAAAAAAAAAAAAAAAABQAAAAAAAAAwMD/AAAAAABkAAAAMgAAAAAAAABkAAAAAAAAAH9/fwAKAAAAHwAAAFQAAAB4eHjD////AQAAAAAAAAAAAAAAAAAAAAAAAAAAAAAAAAAAAAAAAAAAAAAAAn9/fwDy8vIDzMzMAMDA/wB/f38AAAAAAAAAAAAAAAAAAAAAAAAAAAAhAAAAGAAAABQAAAAyQgAAYiYAAHdEAAAwKg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8222B26-68C5-77DD-8B9A-9E8865D47DCB}" type="slidenum">
              <a:t>{Nr.}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B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AAAAAko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DbCQAAsA4AAC1BAADPGAAAEAAAACYAAAAIAAAAAYAAAAAAAAA="/>
              </a:ext>
            </a:extLst>
          </p:cNvSpPr>
          <p:nvPr>
            <p:ph type="title"/>
          </p:nvPr>
        </p:nvSpPr>
        <p:spPr>
          <a:xfrm>
            <a:off x="1602105" y="2387600"/>
            <a:ext cx="8992870" cy="1645285"/>
          </a:xfrm>
        </p:spPr>
        <p:txBody>
          <a:bodyPr/>
          <a:lstStyle>
            <a:lvl1pPr algn="ctr">
              <a:defRPr sz="2800" b="1" cap="all"/>
            </a:lvl1pPr>
          </a:lstStyle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CWEAAAxxoAAGs6AABlIgAAEAAAACYAAAAIAAAAAYAAAAAAAAA="/>
              </a:ext>
            </a:extLst>
          </p:cNvSpPr>
          <p:nvPr>
            <p:ph idx="1"/>
          </p:nvPr>
        </p:nvSpPr>
        <p:spPr>
          <a:xfrm>
            <a:off x="2696210" y="4352925"/>
            <a:ext cx="6800215" cy="1238250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I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AIAAAAAAAAA="/>
              </a:ext>
            </a:extLst>
          </p:cNvSpPr>
          <p:nvPr>
            <p:ph type="dt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/>
            <a:fld id="{28226871-3FC5-779E-8B9A-C9CB26D47D9C}" type="datetime1">
              <a:t>{Date/Time}</a:t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CguAABVKAAAEAAAACYAAAAIAAAAAIAAAAAAAAA="/>
              </a:ext>
            </a:extLst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/>
            <a:r>
              <a:t>{Footer}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lmkU3f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BDYWr0MAAAAEAAAAAAAAAAAAAAAAAAAAAAAAAAeAAAAaAAAAAAAAAAAAAAAAAAAAAAAAAAAAAAAECcAABAnAAAAAAAAAAAAAAAAAAAAAAAAAAAAAAAAAAAAAAAAAAAAABQAAAAAAAAAwMD/AAAAAABkAAAAMgAAAAAAAABkAAAAAAAAAH9/fwAKAAAAHwAAAFQAAACWaRS2////AQAAAAAAAAAAAAAAAAAAAAAAAAAAAAAAAAAAAAAAAAAAAAAAAn9/fwDy8vIDzMzMAMDA/wB/f38AAAAAAAAAAAAAAAAAAAAAAAAAAAAhAAAAGAAAABQAAAAyQgAAYiYAAHdEAAAwKgAAEAAAACYAAAAIAAAAAAAAAAQAAAA="/>
              </a:ext>
            </a:extLst>
          </p:cNvSpPr>
          <p:nvPr>
            <p:ph type="sldNum" sz="quarter" idx="12"/>
          </p:nvPr>
        </p:nvSpPr>
        <p:spPr>
          <a:solidFill>
            <a:schemeClr val="accent2">
              <a:shade val="62500"/>
            </a:schemeClr>
          </a:solidFill>
        </p:spPr>
        <p:txBody>
          <a:bodyPr/>
          <a:lstStyle/>
          <a:p>
            <a:pPr/>
            <a:fld id="{28223B84-CAC5-77CD-8B9A-3C9875D47D69}" type="slidenum">
              <a:t>{Nr.}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B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AAAAAko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HIAZ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C7DQAA7wUAAEc9AAA+DQ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C5CQAAPBAAAAIkAABTIwAAEAAAACYAAAAIAAAAAYAAAAAAAAA="/>
              </a:ext>
            </a:extLst>
          </p:cNvSpPr>
          <p:nvPr>
            <p:ph idx="1"/>
          </p:nvPr>
        </p:nvSpPr>
        <p:spPr>
          <a:xfrm>
            <a:off x="1580515" y="2639060"/>
            <a:ext cx="4272915" cy="310324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J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AJwAAPBAAAERBAABTIwAAEAAAACYAAAAIAAAAAYAAAAAAAAA="/>
              </a:ext>
            </a:extLst>
          </p:cNvSpPr>
          <p:nvPr>
            <p:ph idx="2"/>
          </p:nvPr>
        </p:nvSpPr>
        <p:spPr>
          <a:xfrm>
            <a:off x="6339840" y="2639060"/>
            <a:ext cx="4269740" cy="310324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B7/Hy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82232B2-FCC5-77C4-8B9A-0A917CD47D5F}" type="datetime1">
              <a:t>{Date/Time}</a:t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JCsW70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CguAABVKA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eHh4yv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4eHjD////AQAAAAAAAAAAAAAAAAAAAAAAAAAAAAAAAAAAAAAAAAAAAAAAAn9/fwDy8vIDzMzMAMDA/wB/f38AAAAAAAAAAAAAAAAAAAAAAAAAAAAhAAAAGAAAABQAAAAyQgAAYiYAAHdEAAAwKg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8224DE1-AFC5-77BB-8B9A-59EE03D47D0C}" type="slidenum">
              <a:t>{Nr.}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B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AAAAAko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C7DQAA7wUAAEc9AAA+DQ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KhgfZRMAAAAlAAAAZAAAAA8BAAAAkAAAAEgAAACQAAAASAAAAAAAAAAC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C+CQAAPQ4AAAIkAACUEgAAEAAAACYAAAAIAAAAgYAAAAAAAAA="/>
              </a:ext>
            </a:extLst>
          </p:cNvSpPr>
          <p:nvPr>
            <p:ph idx="1"/>
          </p:nvPr>
        </p:nvSpPr>
        <p:spPr>
          <a:xfrm>
            <a:off x="1583690" y="2314575"/>
            <a:ext cx="4269740" cy="70548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C+CQAAVRMAAAIkAABNIwAAEAAAACYAAAAIAAAAAYAAAAAAAAA="/>
              </a:ext>
            </a:extLst>
          </p:cNvSpPr>
          <p:nvPr>
            <p:ph idx="2"/>
          </p:nvPr>
        </p:nvSpPr>
        <p:spPr>
          <a:xfrm>
            <a:off x="1583690" y="3142615"/>
            <a:ext cx="4269740" cy="259588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KhgfZRMAAAAlAAAAZAAAAA8BAAAAkAAAAEgAAACQAAAASAAAAAAAAAAC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AJwAAPQ4AAERBAACUEgAAEAAAACYAAAAIAAAAgYAAAAAAAAA="/>
              </a:ext>
            </a:extLst>
          </p:cNvSpPr>
          <p:nvPr>
            <p:ph idx="3"/>
          </p:nvPr>
        </p:nvSpPr>
        <p:spPr>
          <a:xfrm>
            <a:off x="6339840" y="2314575"/>
            <a:ext cx="4269740" cy="70548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AJwAAVRMAAC1BAABNIwAAEAAAACYAAAAIAAAAAYAAAAAAAAA="/>
              </a:ext>
            </a:extLst>
          </p:cNvSpPr>
          <p:nvPr>
            <p:ph idx="4"/>
          </p:nvPr>
        </p:nvSpPr>
        <p:spPr>
          <a:xfrm>
            <a:off x="6339840" y="3142615"/>
            <a:ext cx="4255135" cy="259588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H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8224C8A-C4C5-77BA-8B9A-32EF02D47D67}" type="datetime1">
              <a:t>{Date/Time}</a:t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CguAABVKA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eHh4yv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CACAAAMAAAAEAAAAAAAAAAAAAAAAAAAAAAAAAAeAAAAaAAAAAAAAAAAAAAAAAAAAAAAAAAAAAAAECcAABAnAAAAAAAAAAAAAAAAAAAAAAAAAAAAAAAAAAAAAAAAAAAAABQAAAAAAAAAwMD/AAAAAABkAAAAMgAAAAAAAABkAAAAAAAAAH9/fwAKAAAAHwAAAFQAAAB4eHjD////AQAAAAAAAAAAAAAAAAAAAAAAAAAAAAAAAAAAAAAAAAAAAAAAAn9/fwDy8vIDzMzMAMDA/wB/f38AAAAAAAAAAAAAAAAAAAAAAAAAAAAhAAAAGAAAABQAAAAyQgAAYiYAAHdEAAAwKg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822783D-73C5-778E-8B9A-85DB36D47DD0}" type="slidenum">
              <a:t>{Nr.}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B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AAAAAko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BQ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C7DQAA7wUAAEc9AAA+DQ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8224D5E-10C5-77BB-8B9A-E6EE03D47DB3}" type="datetime1">
              <a:t>{Date/Time}</a:t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GQAZQ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CguAABVKA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eHh4yv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FYAdQAMAAAAEAAAAAAAAAAAAAAAAAAAAAAAAAAeAAAAaAAAAAAAAAAAAAAAAAAAAAAAAAAAAAAAECcAABAnAAAAAAAAAAAAAAAAAAAAAAAAAAAAAAAAAAAAAAAAAAAAABQAAAAAAAAAwMD/AAAAAABkAAAAMgAAAAAAAABkAAAAAAAAAH9/fwAKAAAAHwAAAFQAAAB4eHjD////AQAAAAAAAAAAAAAAAAAAAAAAAAAAAAAAAAAAAAAAAAAAAAAAAn9/fwDy8vIDzMzMAMDA/wB/f38AAAAAAAAAAAAAAAAAAAAAAAAAAAAhAAAAGAAAABQAAAAyQgAAYiYAAHdEAAAwKg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8220053-1DC5-77F6-8B9A-EBA34ED47DBE}" type="slidenum">
              <a:t>{Nr.}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8221FF7-B9C5-77E9-8B9A-4FBC51D47D1A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CguAABVKA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eHh4yv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EEAYQAMAAAAEAAAAAAAAAAAAAAAAAAAAAAAAAAeAAAAaAAAAAAAAAAAAAAAAAAAAAAAAAAAAAAAECcAABAnAAAAAAAAAAAAAAAAAAAAAAAAAAAAAAAAAAAAAAAAAAAAABQAAAAAAAAAwMD/AAAAAABkAAAAMgAAAAAAAABkAAAAAAAAAH9/fwAKAAAAHwAAAFQAAAB4eHjD////AQAAAAAAAAAAAAAAAAAAAAAAAAAAAAAAAAAAAAAAAAAAAAAAAn9/fwDy8vIDzMzMAMDA/wB/f38AAAAAAAAAAAAAAAAAAAAAAAAAAAAhAAAAGAAAABQAAAAyQgAAYiYAAHdEAAAwKg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82228C1-8FC5-77DE-8B9A-798B66D47D2C}" type="slidenum">
              <a:t/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1"/>
          <p:cNvSpPr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BAAAAAQAAAH8lAAAxKgAAEAAAACYAAAAIAAAA//////////8="/>
              </a:ext>
            </a:extLst>
          </p:cNvSpPr>
          <p:nvPr/>
        </p:nvSpPr>
        <p:spPr>
          <a:xfrm>
            <a:off x="635" y="635"/>
            <a:ext cx="609473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B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AAAAAko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GcAdQ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D3BAAAzA0AAIkgAADRFAAAEAAAACYAAAAIAAAAAYAAAAAAAAA="/>
              </a:ext>
            </a:extLst>
          </p:cNvSpPr>
          <p:nvPr>
            <p:ph type="title"/>
          </p:nvPr>
        </p:nvSpPr>
        <p:spPr>
          <a:xfrm>
            <a:off x="807085" y="2242820"/>
            <a:ext cx="4481830" cy="1141095"/>
          </a:xfrm>
        </p:spPr>
        <p:txBody>
          <a:bodyPr/>
          <a:lstStyle>
            <a:lvl1pPr algn="ctr">
              <a:defRPr sz="2000" b="1" cap="all"/>
            </a:lvl1pPr>
          </a:lstStyle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BvKQAA9gQAABFHAABAJQAAEAAAACYAAAAIAAAAAYAAAAAAAAA="/>
              </a:ext>
            </a:extLst>
          </p:cNvSpPr>
          <p:nvPr>
            <p:ph idx="1"/>
          </p:nvPr>
        </p:nvSpPr>
        <p:spPr>
          <a:xfrm>
            <a:off x="6735445" y="806450"/>
            <a:ext cx="4817110" cy="5248910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RBwAA1hUAAG4eAABYIwAAEAAAACYAAAAIAAAAAYAAAAAAAAA="/>
              </a:ext>
            </a:extLst>
          </p:cNvSpPr>
          <p:nvPr>
            <p:ph idx="2"/>
          </p:nvPr>
        </p:nvSpPr>
        <p:spPr>
          <a:xfrm>
            <a:off x="1148715" y="3549650"/>
            <a:ext cx="3797935" cy="219583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6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8221B55-1BC5-77ED-8B9A-EDB855D47DB8}" type="datetime1">
              <a:t>{Date/Time}</a:t>
            </a:fld>
          </a:p>
        </p:txBody>
      </p:sp>
      <p:sp>
        <p:nvSpPr>
          <p:cNvPr id="7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KQbAABVKAAAEAAAACYAAAAIAAAAAYAAAAAAAAA="/>
              </a:ext>
            </a:extLst>
          </p:cNvSpPr>
          <p:nvPr>
            <p:ph type="ftr" sz="quarter" idx="11"/>
          </p:nvPr>
        </p:nvSpPr>
        <p:spPr>
          <a:xfrm>
            <a:off x="1602740" y="6235700"/>
            <a:ext cx="2890520" cy="3206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/>
            <a:r>
              <a:t>{Footer}</a:t>
            </a:r>
          </a:p>
        </p:txBody>
      </p:sp>
      <p:sp>
        <p:nvSpPr>
          <p:cNvPr id="8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eHh4yv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4eHjD////AQAAAAAAAAAAAAAAAAAAAAAAAAAAAAAAAAAAAAAAAAAAAAAAAn9/fwDy8vIDzMzMAMDA/wB/f38AAAAAAAAAAAAAAAAAAAAAAAAAAAAhAAAAGAAAABQAAAAyQgAAYiYAAHdEAAAwKg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8221051-1FC5-77E6-8B9A-E9B35ED47DBC}" type="slidenum">
              <a:t>{Nr.}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1"/>
          <p:cNvSpPr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BAAAAAQAAAH8lAAAxKgAAEAAAACYAAAAIAAAA//////////8="/>
              </a:ext>
            </a:extLst>
          </p:cNvSpPr>
          <p:nvPr/>
        </p:nvSpPr>
        <p:spPr>
          <a:xfrm>
            <a:off x="635" y="635"/>
            <a:ext cx="609473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B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AAAAAko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E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D3BAAAzQ0AAIkgAADSFAAAEAAAACYAAAAIAAAAAYAAAAAAAAA="/>
              </a:ext>
            </a:extLst>
          </p:cNvSpPr>
          <p:nvPr>
            <p:ph type="title"/>
          </p:nvPr>
        </p:nvSpPr>
        <p:spPr>
          <a:xfrm>
            <a:off x="807085" y="2243455"/>
            <a:ext cx="4481830" cy="1141095"/>
          </a:xfrm>
        </p:spPr>
        <p:txBody>
          <a:bodyPr/>
          <a:lstStyle>
            <a:lvl1pPr algn="ctr">
              <a:defRPr sz="2000" b="1" cap="all"/>
            </a:lvl1pPr>
          </a:lstStyle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B+JQAAAAAAAPxKAAAwKgAAEAAAACYAAAAIAAAAAYAAAAAAAAA="/>
              </a:ext>
            </a:extLst>
          </p:cNvSpPr>
          <p:nvPr>
            <p:ph idx="1"/>
          </p:nvPr>
        </p:nvSpPr>
        <p:spPr>
          <a:xfrm>
            <a:off x="6094730" y="0"/>
            <a:ext cx="6094730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SlideText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SBwAA1xUAAG8eAABZIwAAEAAAACYAAAAIAAAAAYAAAAAAAAA="/>
              </a:ext>
            </a:extLst>
          </p:cNvSpPr>
          <p:nvPr>
            <p:ph idx="2"/>
          </p:nvPr>
        </p:nvSpPr>
        <p:spPr>
          <a:xfrm>
            <a:off x="1149350" y="3550285"/>
            <a:ext cx="3797935" cy="219583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6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BAd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8225FDA-94C5-77A9-8B9A-62FC11D47D37}" type="datetime1">
              <a:t>{Date/Time}</a:t>
            </a:fld>
          </a:p>
        </p:txBody>
      </p:sp>
      <p:sp>
        <p:nvSpPr>
          <p:cNvPr id="7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KQbAABVKAAAEAAAACYAAAAIAAAAAYAAAAAAAAA="/>
              </a:ext>
            </a:extLst>
          </p:cNvSpPr>
          <p:nvPr>
            <p:ph type="ftr" sz="quarter" idx="11"/>
          </p:nvPr>
        </p:nvSpPr>
        <p:spPr>
          <a:xfrm>
            <a:off x="1602740" y="6235700"/>
            <a:ext cx="2890520" cy="3206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/>
            <a:r>
              <a:t>{Footer}</a:t>
            </a:r>
          </a:p>
        </p:txBody>
      </p:sp>
      <p:sp>
        <p:nvSpPr>
          <p:cNvPr id="8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eHh4yv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4eHjD////AQAAAAAAAAAAAAAAAAAAAAAAAAAAAAAAAAAAAAAAAAAAAAAAAn9/fwDy8vIDzMzMAMDA/wB/f38AAAAAAAAAAAAAAAAAAAAAAAAAAAAhAAAAGAAAABQAAAAyQgAAYiYAAHdEAAAwKg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8222FE6-A8C5-77D9-8B9A-5E8C61D47D0B}" type="slidenum">
              <a:t>{Nr.}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KhgfZRMAAAAlAAAAZAAAAA8BAAAAkAAAAEgAAACQAAAASAAAAAAAAAAB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AAAAAko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GoAdQ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C7DQAA7wUAAEc9AAA+DQAAEAAAACYAAAAIAAAA//////////8="/>
              </a:ext>
            </a:extLst>
          </p:cNvSpPr>
          <p:nvPr>
            <p:ph type="title"/>
          </p:nvPr>
        </p:nvSpPr>
        <p:spPr>
          <a:xfrm>
            <a:off x="2232025" y="964565"/>
            <a:ext cx="7729220" cy="1188085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LiA5pw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C7DQAAPBAAAEc9AABTIwAAEAAAACYAAAAIAAAA//////////8="/>
              </a:ext>
            </a:extLst>
          </p:cNvSpPr>
          <p:nvPr>
            <p:ph type="body" idx="1"/>
          </p:nvPr>
        </p:nvSpPr>
        <p:spPr>
          <a:xfrm>
            <a:off x="2232025" y="2639060"/>
            <a:ext cx="7729220" cy="310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fMAAAYiYAABBBAABgKAAAEAAAACYAAAAIAAAA//////////8="/>
              </a:ext>
            </a:extLst>
          </p:cNvSpPr>
          <p:nvPr>
            <p:ph type="dt" sz="quarter" idx="2"/>
          </p:nvPr>
        </p:nvSpPr>
        <p:spPr>
          <a:xfrm>
            <a:off x="7822565" y="6239510"/>
            <a:ext cx="2753995" cy="3238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2822662B-65C5-7790-8B9A-93C528D47DC6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cCQAAXCYAACguAABVKAAAEAAAACYAAAAIAAAA//////////8="/>
              </a:ext>
            </a:extLst>
          </p:cNvSpPr>
          <p:nvPr>
            <p:ph type="ftr" sz="quarter" idx="3"/>
          </p:nvPr>
        </p:nvSpPr>
        <p:spPr>
          <a:xfrm>
            <a:off x="1602740" y="6235700"/>
            <a:ext cx="5900420" cy="3206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/>
            <a:r>
              <a:t>{Footer}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KhgfZRMAAAAlAAAAZAAAAA8BAAAAkAAAAEgAAACQAAAASAAAAAAAAAAAAAAAAAAAAAEAAABQAAAAAAAAAAAA4D8AAAAAAADgPwAAAAAAAOA/AAAAAAAA4D8AAAAAAADgPwAAAAAAAOA/AAAAAAAA4D8AAAAAAADgPwAAAAAAAOA/AAAAAAAA4D8CAAAAjAAAAAEAAAAAAAAAeHh4yv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4eHjD////AQAAAAAAAAAAAAAAAAAAAAAAAAAAAAAAAAAAAAAAAAAAAAAAAn9/fwDy8vIDzMzMAMDA/wB/f38AAAAAAAAAAAAAAAAAAAAAAAAAAAAhAAAAGAAAABQAAAAyQgAAYiYAAHdEAAAwKgAAEAAAACYAAAAIAAAA//////////8="/>
              </a:ext>
            </a:extLst>
          </p:cNvSpPr>
          <p:nvPr>
            <p:ph type="sldNum" sz="quarter" idx="4"/>
          </p:nvPr>
        </p:nvSpPr>
        <p:spPr>
          <a:xfrm>
            <a:off x="10760710" y="6239510"/>
            <a:ext cx="368935" cy="618490"/>
          </a:xfrm>
          <a:prstGeom prst="rect">
            <a:avLst/>
          </a:prstGeom>
          <a:solidFill>
            <a:schemeClr val="bg2">
              <a:shade val="50000"/>
            </a:schemeClr>
          </a:solidFill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/>
            <a:fld id="{282234D9-97C5-77C2-8B9A-61977AD47D34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marR="0" indent="0" algn="ctr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2800" b="0" i="0" u="none" strike="noStrike" kern="1" cap="all" spc="0" baseline="0">
          <a:solidFill>
            <a:schemeClr val="tx2"/>
          </a:solidFill>
          <a:effectLst/>
          <a:latin typeface="Century Gothic" pitchFamily="0" charset="0"/>
          <a:ea typeface="Century Gothic" pitchFamily="0" charset="0"/>
          <a:cs typeface="Century Gothic" pitchFamily="0" charset="0"/>
        </a:defRPr>
      </a:lvl1pPr>
      <a:lvl2pPr marL="4572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2pPr>
      <a:lvl3pPr marL="9144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3pPr>
      <a:lvl4pPr marL="13716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4pPr>
      <a:lvl5pPr marL="18288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5pPr>
      <a:lvl6pPr marL="22860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titleStyle>
    <p:bodyStyle>
      <a:lvl1pPr marL="230505" marR="0" indent="-230505" algn="l" defTabSz="44958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Char char="•"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1pPr>
      <a:lvl2pPr marL="457200" marR="0" indent="-230505" algn="l" defTabSz="44958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Char char="–"/>
        <a:tabLst/>
        <a:defRPr sz="1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2pPr>
      <a:lvl3pPr marL="687705" marR="0" indent="-230505" algn="l" defTabSz="44958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Char char="•"/>
        <a:tabLst/>
        <a:defRPr sz="1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3pPr>
      <a:lvl4pPr marL="914400" marR="0" indent="-230505" algn="l" defTabSz="44958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Char char="–"/>
        <a:tabLst/>
        <a:defRPr sz="11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4pPr>
      <a:lvl5pPr marL="1144905" marR="0" indent="-230505" algn="l" defTabSz="44958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Char char="»"/>
        <a:tabLst/>
        <a:defRPr sz="11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5pPr>
      <a:lvl6pPr marL="2514600" marR="0" indent="-2286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971800" marR="0" indent="-2286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429000" marR="0" indent="-2286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886200" marR="0" indent="-2286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bodyStyle>
    <p:otherStyle>
      <a:lvl1pPr marL="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1pPr>
      <a:lvl2pPr marL="4572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2pPr>
      <a:lvl3pPr marL="9144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3pPr>
      <a:lvl4pPr marL="13716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4pPr>
      <a:lvl5pPr marL="18288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5pPr>
      <a:lvl6pPr marL="22860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Relationship Id="rId3" Type="http://schemas.openxmlformats.org/officeDocument/2006/relationships/image" Target="../media/image12.pn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eg"/><Relationship Id="rId3" Type="http://schemas.openxmlformats.org/officeDocument/2006/relationships/image" Target="../media/image14.pn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image" Target="../media/image16.jpe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3" Type="http://schemas.openxmlformats.org/officeDocument/2006/relationships/image" Target="../media/image18.jpeg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eg"/><Relationship Id="rId3" Type="http://schemas.openxmlformats.org/officeDocument/2006/relationships/image" Target="../media/image5.jpeg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eg"/><Relationship Id="rId3" Type="http://schemas.openxmlformats.org/officeDocument/2006/relationships/image" Target="../media/image5.jpe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openxmlformats.org/officeDocument/2006/relationships/hyperlink" Target="https://daten.berlin.de/#Berlin%20Open%20Data" TargetMode="External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Relationship Id="rId3" Type="http://schemas.openxmlformats.org/officeDocument/2006/relationships/image" Target="../media/image10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Relationship Id="rId3" Type="http://schemas.openxmlformats.org/officeDocument/2006/relationships/image" Target="../media/image11.png"/></Relationships>
</file>

<file path=ppt/slides/slide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NcFAAAAAAAAfw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AAAAAAEAAAAASwAALSoAABAAAAAmAAAACAAAAP//////////"/>
              </a:ext>
            </a:extLst>
          </p:cNvPicPr>
          <p:nvPr/>
        </p:nvPicPr>
        <p:blipFill>
          <a:blip r:embed="rId2"/>
          <a:srcRect l="0" t="14950" r="0" b="1270"/>
          <a:stretch>
            <a:fillRect/>
          </a:stretch>
        </p:blipFill>
        <p:spPr>
          <a:xfrm>
            <a:off x="0" y="635"/>
            <a:ext cx="12192000" cy="685546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1"/>
          <p:cNvSpPr txBox="1">
            <a:extLst>
              <a:ext uri="smNativeData">
                <pr:smNativeData xmlns:pr="smNativeData" val="SMDATA_13_KhgfZRMAAAAlAAAAEgAAAA8BAAAAkAAAAEgAAACQAAAASAAAAAAAAAAAAAAAAAAAAAEAAABQAAAAAAAAAAAA4D8AAAAAAADgPwAAAAAAAOA/AAAAAAAA4D8AAAAAAADgPwAAAAAAAOA/AAAAAAAA4D8AAAAAAADgPwAAAAAAAOA/AAAAAAAA4D8CAAAAjAAAAAEAAAAAAAAA8vLyCv///wgL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BcAAAAUAAAAAAAAAJMdAAD/fwAA/38AAAAAAAAJAAAABAAAAKMgAAAMAAAAEAAAAAAAAAAAAAAAAAAAAAAAAAAeAAAAaAAAAAAAAAAAAAAAAAAAAAAAAAAAAAAAECcAABAnAAAAAAAAAAAAAAAAAAAAAAAAAAAAAAAAAAAAAAAAAAAAABQAAAAAAAAAwMD/AAAAAABkAAAAMgAAAAAAAABkAAAAAAAAAH9/fwAKAAAAHwAAAFQAAADy8vID////AQAAAAAAAAAAAAAAAAAAAAAAAAAAAAAAAAAAAAAAAAAAAAAAAn9/fwDy8vIDzMzMAMDA/wB/f38AAAAAAAAAAAAAAAAAAAAAAAAAAAAhAAAAGAAAABQAAADRKgAAFwMAAC9GAABeGwAAEAAAACYAAAAIAAAA//////////8="/>
              </a:ext>
            </a:extLst>
          </p:cNvSpPr>
          <p:nvPr/>
        </p:nvSpPr>
        <p:spPr>
          <a:xfrm>
            <a:off x="6960235" y="502285"/>
            <a:ext cx="4448810" cy="3946525"/>
          </a:xfrm>
          <a:prstGeom prst="rect">
            <a:avLst/>
          </a:prstGeom>
          <a:solidFill>
            <a:schemeClr val="bg2">
              <a:alpha val="89000"/>
            </a:schemeClr>
          </a:solidFill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40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Criminal Statistics Involving Bicycles in Berlin </a:t>
            </a:r>
          </a:p>
          <a:p>
            <a:pPr>
              <a:defRPr sz="4000"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 sz="36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A Descriptive Analysis</a:t>
            </a:r>
          </a:p>
          <a:p>
            <a:pPr>
              <a:defRPr sz="36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by Daniela Yanakieva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owMAAC4HAACBCQ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EQAAAMEHAACQJQAAMCoAABAAAAAmAAAACAAAAP//////////"/>
              </a:ext>
            </a:extLst>
          </p:cNvPicPr>
          <p:nvPr/>
        </p:nvPicPr>
        <p:blipFill>
          <a:blip r:embed="rId2"/>
          <a:srcRect l="9310" t="18380" r="24330" b="0"/>
          <a:stretch>
            <a:fillRect/>
          </a:stretch>
        </p:blipFill>
        <p:spPr>
          <a:xfrm>
            <a:off x="10795" y="1260475"/>
            <a:ext cx="6095365" cy="55975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1"/>
          <p:cNvSpPr txBox="1">
            <a:extLst>
              <a:ext uri="smNativeData">
                <pr:smNativeData xmlns:pr="smNativeData" val="SMDATA_13_KhgfZRMAAAAlAAAAEgAAAE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EwFAAD/fwAA/38AAAAAAAAJAAAABAAAAAAAAAAMAAAAEAAAAAAAAAAAAAAAx3Ecx3EcAU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yBwAAxAEAABhDAACUBAAAECAAACYAAAAIAAAA//////////8="/>
              </a:ext>
            </a:extLst>
          </p:cNvSpPr>
          <p:nvPr/>
        </p:nvSpPr>
        <p:spPr>
          <a:xfrm>
            <a:off x="1291590" y="287020"/>
            <a:ext cx="961517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400"/>
            </a:pPr>
            <a:r>
              <a:t>What was the average loss amount per bike category in 2022?</a:t>
            </a:r>
          </a:p>
        </p:txBody>
      </p:sp>
      <p:pic>
        <p:nvPicPr>
          <p:cNvPr id="4" name="Grafik2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AcAAAA4AAAAAAAAAAAAAAAAAAAA////AAIAAAD///8I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D///8BIQAAABgAAAAUAAAAByUAAMEHAACJSwAAoyQAABAAAAAmAAAACAAAAP//////////"/>
              </a:ext>
            </a:extLst>
          </p:cNvPicPr>
          <p:nvPr/>
        </p:nvPicPr>
        <p:blipFill>
          <a:blip r:embed="rId3">
            <a:clrChange>
              <a:clrFrom>
                <a:schemeClr val="bg1"/>
              </a:clrFrom>
              <a:clrTo>
                <a:schemeClr val="bg1">
                  <a:alpha val="0"/>
                </a:schemeClr>
              </a:clrTo>
            </a:clrChange>
          </a:blip>
          <a:stretch>
            <a:fillRect/>
          </a:stretch>
        </p:blipFill>
        <p:spPr>
          <a:xfrm>
            <a:off x="6019165" y="1260475"/>
            <a:ext cx="6259830" cy="469519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KhgfZRMAAAAlAAAAEgAAAE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EwFAAD/fwAA/38AAAAAAAAJAAAABAAAAAAAAAAMAAAAEAAAAAAAAAAAAAAAx3Ecx3EcAU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yBwAAxAEAABhDAACUBAAAECAAACYAAAAIAAAA//////////8="/>
              </a:ext>
            </a:extLst>
          </p:cNvSpPr>
          <p:nvPr/>
        </p:nvSpPr>
        <p:spPr>
          <a:xfrm>
            <a:off x="1291590" y="287020"/>
            <a:ext cx="961517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400"/>
            </a:pPr>
            <a:r>
              <a:t>What was the share of accidents by severity in 2021?</a:t>
            </a:r>
          </a:p>
        </p:txBody>
      </p:sp>
      <p:pic>
        <p:nvPicPr>
          <p:cNvPr id="3" name="Grafik3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AAAAAA2AAAA8gQ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AAAAAK0HAAA6JQAAMCoAABAAAAAmAAAACAAAAP//////////"/>
              </a:ext>
            </a:extLst>
          </p:cNvPicPr>
          <p:nvPr/>
        </p:nvPicPr>
        <p:blipFill>
          <a:blip r:embed="rId2"/>
          <a:srcRect l="0" t="0" r="540" b="12660"/>
          <a:stretch>
            <a:fillRect/>
          </a:stretch>
        </p:blipFill>
        <p:spPr>
          <a:xfrm>
            <a:off x="0" y="1247775"/>
            <a:ext cx="6051550" cy="561022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AcAAAA4AAAAAAAAAAAAAAAAAAAA////AAIAAAD///8I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D///8BIQAAABgAAAAUAAAAgCUAAK0HAADwSgAAwSMAABAAAAAmAAAACAAAAP//////////"/>
              </a:ext>
            </a:extLst>
          </p:cNvPicPr>
          <p:nvPr/>
        </p:nvPicPr>
        <p:blipFill>
          <a:blip r:embed="rId3">
            <a:clrChange>
              <a:clrFrom>
                <a:schemeClr val="bg1"/>
              </a:clrFrom>
              <a:clrTo>
                <a:schemeClr val="bg1">
                  <a:alpha val="0"/>
                </a:schemeClr>
              </a:clrTo>
            </a:clrChange>
          </a:blip>
          <a:stretch>
            <a:fillRect/>
          </a:stretch>
        </p:blipFill>
        <p:spPr>
          <a:xfrm>
            <a:off x="6096000" y="1247775"/>
            <a:ext cx="6085840" cy="456438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KhgfZRMAAAAlAAAAEgAAAE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EwFAAD/fwAA/38AAAAAAAAJAAAABAAAAAAAAAAMAAAAEAAAAAAAAAAAAAAAx3Ecx3EcAU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yBwAAxAEAABhDAACUBAAAECAAACYAAAAIAAAA//////////8="/>
              </a:ext>
            </a:extLst>
          </p:cNvSpPr>
          <p:nvPr/>
        </p:nvSpPr>
        <p:spPr>
          <a:xfrm>
            <a:off x="1291590" y="287020"/>
            <a:ext cx="961517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400"/>
            </a:pPr>
            <a:r>
              <a:t>What was the share of accidents by severity and light conditions in 2021?</a:t>
            </a:r>
          </a:p>
        </p:txBody>
      </p:sp>
      <p:pic>
        <p:nvPicPr>
          <p:cNvPr id="3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AcAAAA4AAAAAAAAAAAAAAAAAAAA////AAIAAAD///8IAAAAAAAAAAAAAAAAAAAAAAAAAABkAAAAZAAAAAAAAAAjAAAABAAAAGQAAAAXAAAAFAAAAAAAAAAAAAAA/38AAP9/AAAAAAAACQAAAAQAAABt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D///8BIQAAABgAAAAUAAAAOiUAAK0HAABaSwAARSQAABAAAAAmAAAACAAAAP//////////"/>
              </a:ext>
            </a:extLst>
          </p:cNvPicPr>
          <p:nvPr/>
        </p:nvPicPr>
        <p:blipFill>
          <a:blip r:embed="rId2">
            <a:clrChange>
              <a:clrFrom>
                <a:schemeClr val="bg1"/>
              </a:clrFrom>
              <a:clrTo>
                <a:schemeClr val="bg1">
                  <a:alpha val="0"/>
                </a:schemeClr>
              </a:clrTo>
            </a:clrChange>
          </a:blip>
          <a:stretch>
            <a:fillRect/>
          </a:stretch>
        </p:blipFill>
        <p:spPr>
          <a:xfrm>
            <a:off x="6051550" y="1247775"/>
            <a:ext cx="6197600" cy="46482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Grafik2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E4KAAAAAAAA6wQ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AQAAAM4HAAA7JQAAJCoAAAAAAAAmAAAACAAAAP//////////"/>
              </a:ext>
            </a:extLst>
          </p:cNvPicPr>
          <p:nvPr/>
        </p:nvPicPr>
        <p:blipFill>
          <a:blip r:embed="rId3"/>
          <a:srcRect l="0" t="26380" r="0" b="12590"/>
          <a:stretch>
            <a:fillRect/>
          </a:stretch>
        </p:blipFill>
        <p:spPr>
          <a:xfrm>
            <a:off x="635" y="1268730"/>
            <a:ext cx="6051550" cy="55816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KhgfZRMAAAAlAAAAEgAAAE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EwFAAD/fwAA/38AAAAAAAAJAAAABAAAAAAAAAAMAAAAEAAAAAAAAAAAAAAAx3Ecx3EcAU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yBwAAxAEAABhDAACUBAAAECAAACYAAAAIAAAA//////////8="/>
              </a:ext>
            </a:extLst>
          </p:cNvSpPr>
          <p:nvPr/>
        </p:nvSpPr>
        <p:spPr>
          <a:xfrm>
            <a:off x="1291590" y="287020"/>
            <a:ext cx="961517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400"/>
            </a:pPr>
            <a:r>
              <a:t>What was the share of thefts by time of the day in 2022?</a:t>
            </a:r>
          </a:p>
        </p:txBody>
      </p:sp>
      <p:pic>
        <p:nvPicPr>
          <p:cNvPr id="3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AcAAAA4AAAAAAAAAAAAAAAAAAAA////AAIAAAD///8I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D///8BIQAAABgAAAAUAAAAOiUAAJ0HAADASgAAwSMAABAAAAAmAAAACAAAAP//////////"/>
              </a:ext>
            </a:extLst>
          </p:cNvPicPr>
          <p:nvPr/>
        </p:nvPicPr>
        <p:blipFill>
          <a:blip r:embed="rId2">
            <a:clrChange>
              <a:clrFrom>
                <a:schemeClr val="bg1"/>
              </a:clrFrom>
              <a:clrTo>
                <a:schemeClr val="bg1">
                  <a:alpha val="0"/>
                </a:schemeClr>
              </a:clrTo>
            </a:clrChange>
          </a:blip>
          <a:stretch>
            <a:fillRect/>
          </a:stretch>
        </p:blipFill>
        <p:spPr>
          <a:xfrm>
            <a:off x="6051550" y="1237615"/>
            <a:ext cx="6099810" cy="457454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Grafik2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FMKAAAAAAAA7wQAAAAAAABkAAAAZAAAAAAAAAAjAAAABAAAAGQAAAAXAAAAFAAAAAAAAAAAAAAA/38AAP9/AAAAAAAACQAAAAQAAABt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AAAAALwHAACAJQAARioAAAAAAAAmAAAACAAAAP//////////"/>
              </a:ext>
            </a:extLst>
          </p:cNvPicPr>
          <p:nvPr/>
        </p:nvPicPr>
        <p:blipFill>
          <a:blip r:embed="rId3"/>
          <a:srcRect l="0" t="26430" r="0" b="12630"/>
          <a:stretch>
            <a:fillRect/>
          </a:stretch>
        </p:blipFill>
        <p:spPr>
          <a:xfrm>
            <a:off x="0" y="1257300"/>
            <a:ext cx="6096000" cy="561467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2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HIH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AAAAAPX///8ASwAAMCoAABAAAAAmAAAACAAAAP//////////"/>
              </a:ext>
            </a:extLst>
          </p:cNvPicPr>
          <p:nvPr/>
        </p:nvPicPr>
        <p:blipFill>
          <a:blip r:embed="rId2"/>
          <a:srcRect l="0" t="19060" r="0" b="0"/>
          <a:stretch>
            <a:fillRect/>
          </a:stretch>
        </p:blipFill>
        <p:spPr>
          <a:xfrm>
            <a:off x="0" y="-6985"/>
            <a:ext cx="12192000" cy="686498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42YAAAB3AABDUQEApNYBABAAAAAmAAAACAAAAP//////////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6725265" y="19344640"/>
            <a:ext cx="38100000" cy="571627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box1"/>
          <p:cNvSpPr txBox="1">
            <a:extLst>
              <a:ext uri="smNativeData">
                <pr:smNativeData xmlns:pr="smNativeData" val="SMDATA_13_KhgfZRMAAAAlAAAAEgAAAA8BAAAAkAAAAEgAAACQAAAASAAAAAAAAAAAAAAAAAAAAAEAAABQAAAAAAAAAAAA4D8AAAAAAADgPwAAAAAAAOA/AAAAAAAA4D8AAAAAAADgPwAAAAAAAOA/AAAAAAAA4D8AAAAAAADgPwAAAAAAAOA/AAAAAAAA4D8CAAAAjAAAAAEAAAAAAAAA////CP///wgK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BcAAAAUAAAAAAAAALonAAD/fwAA/38AAAAAAAAJAAAABAAAAAA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DiAAAAJwEAAAYtAADhKAAAEAAAACYAAAAIAAAA//////////8="/>
              </a:ext>
            </a:extLst>
          </p:cNvSpPr>
          <p:nvPr/>
        </p:nvSpPr>
        <p:spPr>
          <a:xfrm>
            <a:off x="143510" y="187325"/>
            <a:ext cx="7175500" cy="645795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</a:p>
          <a:p>
            <a:pPr/>
          </a:p>
          <a:p>
            <a:pPr>
              <a:defRPr sz="2000" b="1"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  <a:r>
              <a:t>Conclusions: </a:t>
            </a:r>
          </a:p>
          <a:p>
            <a:pPr>
              <a:defRPr sz="2000" b="1"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</a:p>
          <a:p>
            <a:pPr>
              <a:defRPr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  <a:r>
              <a:t>The riskiest areas in Berlin for bike thefts and accidents are the busy famous tourist areas Mitte and Fridrichshain-Kreuzberg.</a:t>
            </a:r>
          </a:p>
          <a:p>
            <a:pPr>
              <a:defRPr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</a:p>
          <a:p>
            <a:pPr>
              <a:defRPr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  <a:r>
              <a:t>There were relatively few deadly accidents with bicycles involved in 2021 and all of them happened during the daytime. </a:t>
            </a:r>
          </a:p>
          <a:p>
            <a:pPr>
              <a:defRPr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</a:p>
          <a:p>
            <a:pPr>
              <a:defRPr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  <a:r>
              <a:t>In 2022 bikes in worth of more than 23 Million € got reported as stolen in Berlin. </a:t>
            </a:r>
          </a:p>
          <a:p>
            <a:pPr>
              <a:defRPr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</a:p>
          <a:p>
            <a:pPr>
              <a:defRPr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  <a:r>
              <a:t>According to the data the risk of being involved in an traffic accident with bike is way higher during the busy daytime.</a:t>
            </a:r>
          </a:p>
          <a:p>
            <a:pPr>
              <a:defRPr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</a:p>
          <a:p>
            <a:pPr>
              <a:defRPr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  <a:r>
              <a:t>It is not possible to determine whether the risk of bike theft is higher during the night in Berlin. </a:t>
            </a:r>
          </a:p>
          <a:p>
            <a:pPr>
              <a:defRPr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</a:p>
          <a:p>
            <a:pPr>
              <a:defRPr>
                <a:latin typeface="Corbel" pitchFamily="2" charset="0"/>
                <a:ea typeface="SimSun" pitchFamily="0" charset="0"/>
                <a:cs typeface="Times New Roman" pitchFamily="1" charset="0"/>
              </a:defRPr>
            </a:pPr>
          </a:p>
          <a:p>
            <a:pPr/>
          </a:p>
          <a:p>
            <a:pPr/>
          </a:p>
          <a:p>
            <a:p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2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CEG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AAAAAPL///8ASwAALyoAABAAAAAmAAAACAAAAP//////////"/>
              </a:ext>
            </a:extLst>
          </p:cNvPicPr>
          <p:nvPr/>
        </p:nvPicPr>
        <p:blipFill>
          <a:blip r:embed="rId2"/>
          <a:srcRect l="0" t="15690" r="0" b="0"/>
          <a:stretch>
            <a:fillRect/>
          </a:stretch>
        </p:blipFill>
        <p:spPr>
          <a:xfrm>
            <a:off x="0" y="-8890"/>
            <a:ext cx="12192000" cy="686625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42YAAAB3AABDUQEApNYBABAAAAAmAAAACAAAAP//////////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6725265" y="19344640"/>
            <a:ext cx="38100000" cy="571627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box1"/>
          <p:cNvSpPr txBox="1">
            <a:extLst>
              <a:ext uri="smNativeData">
                <pr:smNativeData xmlns:pr="smNativeData" val="SMDATA_13_KhgfZRMAAAAlAAAAEgAAAA8BAAAAkAAAAEgAAACQAAAASAAAAAAAAAAA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BcAAAAUAAAAAAAAALonAAD/fwAA/38AAAAAAAAJAAAABAAAAAA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DiAAAAegIAAEZJAADGEAAAEAAAACYAAAAIAAAA//////////8="/>
              </a:ext>
            </a:extLst>
          </p:cNvSpPr>
          <p:nvPr/>
        </p:nvSpPr>
        <p:spPr>
          <a:xfrm>
            <a:off x="143510" y="402590"/>
            <a:ext cx="11767820" cy="23241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2000" b="1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rPr sz="1800" b="0">
                <a:latin typeface="Calibri" pitchFamily="2" charset="0"/>
                <a:ea typeface="SimSun" pitchFamily="0" charset="0"/>
                <a:cs typeface="Times New Roman" pitchFamily="1" charset="0"/>
              </a:rPr>
              <a:t>									</a:t>
            </a:r>
            <a:r>
              <a:t>Possible Next Steps and Ideas:</a:t>
            </a:r>
          </a:p>
          <a:p>
            <a:pPr>
              <a:defRPr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	 Repeat analysis once data on thefts for 2023 is published and compare to national data</a:t>
            </a:r>
          </a:p>
          <a:p>
            <a:pPr>
              <a:defRPr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	</a:t>
            </a:r>
          </a:p>
          <a:p>
            <a:pPr>
              <a:defRPr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	Analise coordinates data, identify dangerous areas (both theft and traffic accident), visualise data on a map</a:t>
            </a:r>
          </a:p>
          <a:p>
            <a:pPr>
              <a:defRPr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	Programm an app that notifies users for dangers and risks in real time </a:t>
            </a:r>
          </a:p>
          <a:p>
            <a:pPr>
              <a:defRPr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bg>
      <p:bgPr>
        <a:solidFill>
          <a:srgbClr val="FCED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u/////////9nNgAAxik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-43815" y="-635"/>
            <a:ext cx="8887460" cy="67913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1"/>
          <p:cNvSpPr txBox="1">
            <a:extLst>
              <a:ext uri="smNativeData">
                <pr:smNativeData xmlns:pr="smNativeData" val="SMDATA_13_KhgfZRMAAAAlAAAAEg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DAq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iNgAAXAwAAEhLAAA5IAAAEAAAACYAAAAIAAAA//////////8="/>
              </a:ext>
            </a:extLst>
          </p:cNvSpPr>
          <p:nvPr/>
        </p:nvSpPr>
        <p:spPr>
          <a:xfrm>
            <a:off x="8799830" y="2009140"/>
            <a:ext cx="3437890" cy="32289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28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My Motivation</a:t>
            </a:r>
          </a:p>
          <a:p>
            <a:pPr>
              <a:defRPr sz="28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is my bike and my love for Berlin</a:t>
            </a:r>
          </a:p>
          <a:p>
            <a:pPr>
              <a:defRPr sz="2800"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 sz="28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My Datasets</a:t>
            </a:r>
          </a:p>
          <a:p>
            <a:pPr>
              <a:defRPr sz="28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come from Berlin Open Data</a:t>
            </a: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  <a:hlinkClick r:id="rId3"/>
              </a:defRPr>
            </a:pPr>
            <a:r>
              <a:rPr>
                <a:hlinkClick r:id="rId3"/>
              </a:rPr>
              <a:t>https://daten.berlin.de/</a:t>
            </a:r>
            <a:endParaRPr>
              <a:hlinkClick r:id="rId3"/>
            </a:endParaRPr>
          </a:p>
          <a:p>
            <a:pPr>
              <a:defRPr sz="2800"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 sz="2800"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 sz="2800"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AAAAAAAAAAAuAY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AAAAAP////8ASwAAWCoAABAAAAAmAAAACAAAAP//////////"/>
              </a:ext>
            </a:extLst>
          </p:cNvPicPr>
          <p:nvPr/>
        </p:nvPicPr>
        <p:blipFill>
          <a:blip r:embed="rId2"/>
          <a:srcRect l="0" t="0" r="0" b="17200"/>
          <a:stretch>
            <a:fillRect/>
          </a:stretch>
        </p:blipFill>
        <p:spPr>
          <a:xfrm>
            <a:off x="0" y="-635"/>
            <a:ext cx="12192000" cy="68840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1"/>
          <p:cNvSpPr txBox="1">
            <a:extLst>
              <a:ext uri="smNativeData">
                <pr:smNativeData xmlns:pr="smNativeData" val="SMDATA_13_KhgfZRMAAAAlAAAAEgAAAA8BAAAAkAAAAEgAAACQAAAASAAAAAAAAAAAAAAAAAAAAAEAAABQAAAAAAAAAAAA4D8AAAAAAADgPwAAAAAAAOA/AAAAAAAA4D8AAAAAAADgPwAAAAAAAOA/AAAAAAAA4D8AAAAAAADgPwAAAAAAAOA/AAAAAAAA4D8CAAAAjAAAAAEAAAAAAAAA////CP///wgK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BcAAAAUAAAAAAAAABshAAD/fwAA/38AAAAAAAAJAAAABAAAAAA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DEAQAAYQIAABshAADmJwAAEAAAACYAAAAIAAAA//////////8="/>
              </a:ext>
            </a:extLst>
          </p:cNvSpPr>
          <p:nvPr/>
        </p:nvSpPr>
        <p:spPr>
          <a:xfrm>
            <a:off x="287020" y="386715"/>
            <a:ext cx="5094605" cy="609917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My questions:  </a:t>
            </a: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1. Which are the districts with the highest theft and respectively the highest accident rates? Which are the ones with the lowest?</a:t>
            </a: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2. Which bike type gets stolen most often and which bike type corresponds to the highest amount of loss?</a:t>
            </a: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3. What is the share of accidents by accident severity by time of day?</a:t>
            </a: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4. Do more accidents and thefts happen at night?</a:t>
            </a: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</a:defRPr>
            </a:pPr>
          </a:p>
          <a:p>
            <a:pPr>
              <a:defRPr sz="2000">
                <a:latin typeface="Corbel" pitchFamily="2" charset="0"/>
                <a:ea typeface="Corbel" pitchFamily="2" charset="0"/>
                <a:cs typeface="Corbel" pitchFamily="2" charset="0"/>
              </a:defRPr>
            </a:pPr>
            <a:r>
              <a:t>READY...SET...LETS GO!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2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NkFAAAAAAAAzQ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AAAAAOf///8ASwAANioAABAAAAAmAAAACAAAAP//////////"/>
              </a:ext>
            </a:extLst>
          </p:cNvPicPr>
          <p:nvPr/>
        </p:nvPicPr>
        <p:blipFill>
          <a:blip r:embed="rId2"/>
          <a:srcRect l="0" t="14970" r="0" b="2050"/>
          <a:stretch>
            <a:fillRect/>
          </a:stretch>
        </p:blipFill>
        <p:spPr>
          <a:xfrm>
            <a:off x="0" y="-15875"/>
            <a:ext cx="12192000" cy="687768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42YAAAB3AABDUQEApNYBABAAAAAmAAAACAAAAP//////////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6725265" y="19344640"/>
            <a:ext cx="38100000" cy="571627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box1"/>
          <p:cNvSpPr txBox="1">
            <a:extLst>
              <a:ext uri="smNativeData">
                <pr:smNativeData xmlns:pr="smNativeData" val="SMDATA_13_KhgfZRMAAAAlAAAAEgAAAA8BAAAAkAAAAEgAAACQAAAASAAAAAAAAAAAAAAAAAAAAAEAAABQAAAAAAAAAAAA4D8AAAAAAADgPwAAAAAAAOA/AAAAAAAA4D8AAAAAAADgPwAAAAAAAOA/AAAAAAAA4D8AAAAAAADgPwAAAAAAAOA/AAAAAAAA4D8CAAAAjAAAAAEAAAAAAAAA////CP///wgK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BcAAAAUAAAAAAAAALonAAD/fwAA/38AAAAAAAAJAAAABAAAAAA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CTHQAAOwEAALdJAAD1KAAAEAAAACYAAAAIAAAA//////////8="/>
              </a:ext>
            </a:extLst>
          </p:cNvSpPr>
          <p:nvPr/>
        </p:nvSpPr>
        <p:spPr>
          <a:xfrm>
            <a:off x="4807585" y="200025"/>
            <a:ext cx="7175500" cy="645795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2000" b="1"/>
            </a:pPr>
            <a:r>
              <a:t>						The Datasets:</a:t>
            </a:r>
          </a:p>
          <a:p>
            <a:pPr/>
          </a:p>
        </p:txBody>
      </p:sp>
      <p:sp>
        <p:nvSpPr>
          <p:cNvPr id="5" name="Textbox2"/>
          <p:cNvSpPr txBox="1">
            <a:extLst>
              <a:ext uri="smNativeData">
                <pr:smNativeData xmlns:pr="smNativeData" val="SMDATA_13_KhgfZRMAAAAlAAAAEg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M8b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B1HgAA2wQAAFIyAABJJwAAEAAAACYAAAAIAAAA//////////8="/>
              </a:ext>
            </a:extLst>
          </p:cNvSpPr>
          <p:nvPr/>
        </p:nvSpPr>
        <p:spPr>
          <a:xfrm>
            <a:off x="4951095" y="789305"/>
            <a:ext cx="3228975" cy="55968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b="1"/>
            </a:pPr>
            <a:r>
              <a:rPr u="sng"/>
              <a:t>File 1</a:t>
            </a:r>
            <a:r>
              <a:t>: Bicycle Theft Statistics in Berlin 2022 &amp; 2023 by Berlin Police</a:t>
            </a:r>
          </a:p>
          <a:p>
            <a:pPr/>
          </a:p>
          <a:p>
            <a:pPr>
              <a:buFont typeface="Wingdings" pitchFamily="2" charset="2"/>
              <a:buChar char=""/>
            </a:pPr>
            <a:r>
              <a:t>Period of theft: start and end   date and time</a:t>
            </a:r>
          </a:p>
          <a:p>
            <a:pPr>
              <a:buFont typeface="Wingdings" pitchFamily="2" charset="2"/>
              <a:buChar char=""/>
            </a:pPr>
          </a:p>
          <a:p>
            <a:pPr>
              <a:buFont typeface="Wingdings" pitchFamily="2" charset="2"/>
              <a:buChar char=""/>
            </a:pPr>
            <a:r>
              <a:t>LOR: ID number of the area, created by the Senat for City Development and Living</a:t>
            </a:r>
          </a:p>
          <a:p>
            <a:pPr>
              <a:buFont typeface="Wingdings" pitchFamily="2" charset="2"/>
              <a:buChar char=""/>
            </a:pPr>
          </a:p>
          <a:p>
            <a:pPr>
              <a:buFont typeface="Wingdings" pitchFamily="2" charset="2"/>
              <a:buChar char=""/>
            </a:pPr>
            <a:r>
              <a:t>Loss amount: the worth of the stolen bicycle(s)</a:t>
            </a:r>
          </a:p>
          <a:p>
            <a:pPr>
              <a:buFont typeface="Wingdings" pitchFamily="2" charset="2"/>
              <a:buChar char=""/>
            </a:pPr>
          </a:p>
          <a:p>
            <a:pPr>
              <a:buFont typeface="Wingdings" pitchFamily="2" charset="2"/>
              <a:buChar char=""/>
            </a:pPr>
            <a:r>
              <a:t>Type of the stolen bicycle</a:t>
            </a:r>
          </a:p>
          <a:p>
            <a:pPr>
              <a:buFont typeface="Wingdings" pitchFamily="2" charset="2"/>
              <a:buChar char=""/>
            </a:pPr>
          </a:p>
          <a:p>
            <a:pPr>
              <a:buFont typeface="Wingdings" pitchFamily="2" charset="2"/>
              <a:buChar char=""/>
            </a:pPr>
            <a:r>
              <a:t>Type of theft</a:t>
            </a:r>
          </a:p>
        </p:txBody>
      </p:sp>
      <p:sp>
        <p:nvSpPr>
          <p:cNvPr id="6" name="Textbox3"/>
          <p:cNvSpPr txBox="1">
            <a:extLst>
              <a:ext uri="smNativeData">
                <pr:smNativeData xmlns:pr="smNativeData" val="SMDATA_13_KhgfZRMAAAAlAAAAEg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M8b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WNAAA2wQAAPNHAABJJwAAEAAAACYAAAAIAAAA//////////8="/>
              </a:ext>
            </a:extLst>
          </p:cNvSpPr>
          <p:nvPr/>
        </p:nvSpPr>
        <p:spPr>
          <a:xfrm>
            <a:off x="8467090" y="789305"/>
            <a:ext cx="3228975" cy="55968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b="1"/>
            </a:pPr>
            <a:r>
              <a:rPr u="sng"/>
              <a:t>File 2</a:t>
            </a:r>
            <a:r>
              <a:t>: Traffic Accidents Statistics Berlin 2021 by Bureau of Statistics Berlin-Brandenburg</a:t>
            </a:r>
          </a:p>
          <a:p>
            <a:pPr>
              <a:defRPr b="1"/>
            </a:pPr>
          </a:p>
          <a:p>
            <a:pPr>
              <a:buFont typeface="Wingdings" pitchFamily="2" charset="2"/>
              <a:buChar char=""/>
            </a:pPr>
            <a:r>
              <a:t>Date and time of accident</a:t>
            </a:r>
          </a:p>
          <a:p>
            <a:pPr>
              <a:buFont typeface="Wingdings" pitchFamily="2" charset="2"/>
              <a:buChar char=""/>
            </a:pPr>
          </a:p>
          <a:p>
            <a:pPr>
              <a:buFont typeface="Wingdings" pitchFamily="2" charset="2"/>
              <a:buChar char=""/>
            </a:pPr>
            <a:r>
              <a:t>Accident category by severity</a:t>
            </a:r>
          </a:p>
          <a:p>
            <a:pPr>
              <a:buFont typeface="Wingdings" pitchFamily="2" charset="2"/>
              <a:buChar char=""/>
            </a:pPr>
          </a:p>
          <a:p>
            <a:pPr>
              <a:buFont typeface="Wingdings" pitchFamily="2" charset="2"/>
              <a:buChar char=""/>
            </a:pPr>
            <a:r>
              <a:t>Types of accident</a:t>
            </a:r>
          </a:p>
          <a:p>
            <a:pPr>
              <a:buFont typeface="Wingdings" pitchFamily="2" charset="2"/>
              <a:buChar char=""/>
            </a:pPr>
          </a:p>
          <a:p>
            <a:pPr>
              <a:buFont typeface="Wingdings" pitchFamily="2" charset="2"/>
              <a:buChar char=""/>
            </a:pPr>
            <a:r>
              <a:t>Light conditions (daytime)</a:t>
            </a:r>
          </a:p>
          <a:p>
            <a:pPr>
              <a:buFont typeface="Wingdings" pitchFamily="2" charset="2"/>
              <a:buChar char=""/>
            </a:pPr>
          </a:p>
          <a:p>
            <a:pPr>
              <a:buFont typeface="Wingdings" pitchFamily="2" charset="2"/>
              <a:buChar char=""/>
            </a:pPr>
            <a:r>
              <a:t>Road condition</a:t>
            </a:r>
          </a:p>
          <a:p>
            <a:pPr>
              <a:buFont typeface="Wingdings" pitchFamily="2" charset="2"/>
              <a:buChar char=""/>
            </a:pPr>
          </a:p>
          <a:p>
            <a:pPr>
              <a:buFont typeface="Wingdings" pitchFamily="2" charset="2"/>
              <a:buChar char=""/>
            </a:pPr>
            <a:r>
              <a:t>Coordinates of the accident location </a:t>
            </a:r>
          </a:p>
          <a:p>
            <a:pPr>
              <a:buFont typeface="Wingdings" pitchFamily="2" charset="2"/>
              <a:buChar char=""/>
            </a:pPr>
          </a:p>
          <a:p>
            <a:pPr>
              <a:buFont typeface="Wingdings" pitchFamily="2" charset="2"/>
              <a:buChar char=""/>
            </a:pPr>
          </a:p>
          <a:p>
            <a:pPr>
              <a:buFont typeface="Wingdings" pitchFamily="2" charset="2"/>
              <a:buChar char=""/>
            </a:pPr>
          </a:p>
        </p:txBody>
      </p:sp>
      <p:sp>
        <p:nvSpPr>
          <p:cNvPr id="7" name="Textbox4"/>
          <p:cNvSpPr txBox="1">
            <a:extLst>
              <a:ext uri="smNativeData">
                <pr:smNativeData xmlns:pr="smNativeData" val="SMDATA_13_KhgfZRMAAAAlAAAAEgAAAE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NsE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B1HgAARSMAAGRIAADlKAAAECAAACYAAAAIAAAA//////////8="/>
              </a:ext>
            </a:extLst>
          </p:cNvSpPr>
          <p:nvPr/>
        </p:nvSpPr>
        <p:spPr>
          <a:xfrm>
            <a:off x="4951095" y="5733415"/>
            <a:ext cx="6816725" cy="914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b="1"/>
            </a:pPr>
            <a:r>
              <a:t>The Limititation:</a:t>
            </a:r>
          </a:p>
          <a:p>
            <a:pPr algn="ctr"/>
            <a:r>
              <a:t>Contain only data about the registered thefts and accidents by the Berlin Police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2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MUG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AAAAAMb///8ASwAALyoAABAAAAAmAAAACAAAAP//////////"/>
              </a:ext>
            </a:extLst>
          </p:cNvPicPr>
          <p:nvPr/>
        </p:nvPicPr>
        <p:blipFill>
          <a:blip r:embed="rId2"/>
          <a:srcRect l="0" t="17330" r="0" b="0"/>
          <a:stretch>
            <a:fillRect/>
          </a:stretch>
        </p:blipFill>
        <p:spPr>
          <a:xfrm>
            <a:off x="0" y="-36830"/>
            <a:ext cx="12192000" cy="68941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42YAAAB3AABDUQEApNYBABAAAAAmAAAACAAAAP//////////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6725265" y="19344640"/>
            <a:ext cx="38100000" cy="571627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box1"/>
          <p:cNvSpPr txBox="1">
            <a:extLst>
              <a:ext uri="smNativeData">
                <pr:smNativeData xmlns:pr="smNativeData" val="SMDATA_13_KhgfZRMAAAAlAAAAEgAAAA8BAAAAkAAAAEgAAACQAAAASAAAAAAAAAAAAAAAAAAAAAEAAABQAAAAAAAAAAAA4D8AAAAAAADgPwAAAAAAAOA/AAAAAAAA4D8AAAAAAADgPwAAAAAAAOA/AAAAAAAA4D8AAAAAAADgPwAAAAAAAOA/AAAAAAAA4D8CAAAAjAAAAAEAAAAAAAAA////CP///wgK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BcAAAAUAAAAAAAAALonAAD/fwAA/38AAAAAAAAJAAAABAAAAAAAAAAMAAAAEAAAAAAAAAAAAAAAAAAAAAAAAAAeAAAAaAAAAAAAAAAAAAAAAAAAAAAAAAAAAAAAECcAABAnAAAAAAAAAAAAAAAAAAAAAAAAAAAAAAAAAAAAAAAAAAAAABQAAAAAAAAAwMD/AAAAAABkAAAAMgAAAAAAAABkAAAAAAAAAH9/fwAKAAAAHwAAAFQAAAD///8B////AQAAAAAAAAAAAAAAAAAAAAAAAAAAAAAAAAAAAAAAAAAAAAAAAn9/fwDy8vIDzMzMAMDA/wB/f38AAAAAAAAAAAAAAAAAAAAAAAAAAAAhAAAAGAAAABQAAACTHQAAOwEAALdJAAD1KAAAEAAAACYAAAAIAAAA//////////8="/>
              </a:ext>
            </a:extLst>
          </p:cNvSpPr>
          <p:nvPr/>
        </p:nvSpPr>
        <p:spPr>
          <a:xfrm>
            <a:off x="4807585" y="200025"/>
            <a:ext cx="7175500" cy="645795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</a:p>
          <a:p>
            <a:pPr/>
          </a:p>
          <a:p>
            <a:pPr/>
          </a:p>
        </p:txBody>
      </p:sp>
      <p:sp>
        <p:nvSpPr>
          <p:cNvPr id="5" name="Textbox2"/>
          <p:cNvSpPr txBox="1">
            <a:extLst>
              <a:ext uri="smNativeData">
                <pr:smNativeData xmlns:pr="smNativeData" val="SMDATA_13_KhgfZRMAAAAlAAAAEg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M8b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B1HgAAVQcAAFIyAACzIgAAEAAAACYAAAAIAAAA//////////8="/>
              </a:ext>
            </a:extLst>
          </p:cNvSpPr>
          <p:nvPr/>
        </p:nvSpPr>
        <p:spPr>
          <a:xfrm>
            <a:off x="4951095" y="1191895"/>
            <a:ext cx="3228975" cy="44488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b="1"/>
            </a:pPr>
            <a:r>
              <a:t>The Challenges:</a:t>
            </a:r>
          </a:p>
          <a:p>
            <a:pPr/>
          </a:p>
          <a:p>
            <a:pPr/>
            <a:r>
              <a:t>Data Translation</a:t>
            </a:r>
          </a:p>
          <a:p>
            <a:pPr/>
          </a:p>
          <a:p>
            <a:pPr/>
          </a:p>
          <a:p>
            <a:pPr/>
            <a:r>
              <a:t>Data Formats</a:t>
            </a:r>
          </a:p>
          <a:p>
            <a:pPr/>
          </a:p>
          <a:p>
            <a:pPr/>
            <a:r>
              <a:t>Missing Data </a:t>
            </a:r>
          </a:p>
          <a:p>
            <a:pPr/>
          </a:p>
          <a:p>
            <a:pPr/>
          </a:p>
          <a:p>
            <a:pPr/>
            <a:r>
              <a:t>Data in Multiple Columns</a:t>
            </a:r>
          </a:p>
        </p:txBody>
      </p:sp>
      <p:sp>
        <p:nvSpPr>
          <p:cNvPr id="6" name="Textbox3"/>
          <p:cNvSpPr txBox="1">
            <a:extLst>
              <a:ext uri="smNativeData">
                <pr:smNativeData xmlns:pr="smNativeData" val="SMDATA_13_KhgfZRMAAAAlAAAAEgAAAA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M8bAAD/fwAA/38AAAAAAAAJAAAABAAAAAAAAAAMAAAAEAAAAAAAAAAAAAAAAAAAAAAAAA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AWNAAAaQcAAPNHAADHIgAAEAAAACYAAAAIAAAA//////////8="/>
              </a:ext>
            </a:extLst>
          </p:cNvSpPr>
          <p:nvPr/>
        </p:nvSpPr>
        <p:spPr>
          <a:xfrm>
            <a:off x="8467090" y="1204595"/>
            <a:ext cx="3228975" cy="44488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b="1"/>
            </a:pPr>
            <a:r>
              <a:t>The Solutions</a:t>
            </a:r>
          </a:p>
          <a:p>
            <a:pPr>
              <a:defRPr b="1"/>
            </a:pPr>
          </a:p>
          <a:p>
            <a:pPr>
              <a:defRPr b="1"/>
            </a:pPr>
            <a:r>
              <a:rPr b="0"/>
              <a:t>Using Python Dictionaries &amp; Lists</a:t>
            </a:r>
            <a:endParaRPr b="0"/>
          </a:p>
          <a:p>
            <a:pPr/>
          </a:p>
          <a:p>
            <a:pPr/>
            <a:r>
              <a:t>Using Pandas datetime64</a:t>
            </a:r>
          </a:p>
          <a:p>
            <a:pPr/>
          </a:p>
          <a:p>
            <a:pPr/>
            <a:r>
              <a:t>Extracting from available data</a:t>
            </a:r>
          </a:p>
          <a:p>
            <a:pPr/>
            <a:r>
              <a:t>and assigning via functions</a:t>
            </a:r>
          </a:p>
          <a:p>
            <a:pPr/>
          </a:p>
          <a:p>
            <a:pPr/>
            <a:r>
              <a:t>Collecting and summarising via function in a single column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AAAAAEUIAACRJAAA9iQ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4295"/>
            <a:ext cx="5944235" cy="466407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Grafik2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AcAAAA4AAAAAAAAAAAAAAAAAAAA////AAIAAAD///8I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D///8BIQAAABgAAAAUAAAA5SIAAGEIAACRSAAAoyQAABAAAAAmAAAACAAAAP//////////"/>
              </a:ext>
            </a:extLst>
          </p:cNvPicPr>
          <p:nvPr/>
        </p:nvPicPr>
        <p:blipFill>
          <a:blip r:embed="rId3">
            <a:clrChange>
              <a:clrFrom>
                <a:schemeClr val="bg1"/>
              </a:clrFrom>
              <a:clrTo>
                <a:schemeClr val="bg1">
                  <a:alpha val="0"/>
                </a:schemeClr>
              </a:clrTo>
            </a:clrChange>
          </a:blip>
          <a:stretch>
            <a:fillRect/>
          </a:stretch>
        </p:blipFill>
        <p:spPr>
          <a:xfrm>
            <a:off x="5672455" y="1362075"/>
            <a:ext cx="6123940" cy="459359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box1"/>
          <p:cNvSpPr txBox="1">
            <a:extLst>
              <a:ext uri="smNativeData">
                <pr:smNativeData xmlns:pr="smNativeData" val="SMDATA_13_KhgfZRMAAAAlAAAAEgAAAE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EwFAAD/fwAA/38AAAAAAAAJAAAABAAAAAAAAAAMAAAAEAAAAAAAAAAAAAAAx3Ecx3EcAU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yBwAAxAEAABhDAACUBAAAECAAACYAAAAIAAAA//////////8="/>
              </a:ext>
            </a:extLst>
          </p:cNvSpPr>
          <p:nvPr/>
        </p:nvSpPr>
        <p:spPr>
          <a:xfrm>
            <a:off x="1291590" y="287020"/>
            <a:ext cx="961517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400"/>
            </a:pPr>
            <a:r>
              <a:t>Which are the districts with the most thefts 2022?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AAAAAEUIAACRJAAA9iQ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4295"/>
            <a:ext cx="5944235" cy="466407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1"/>
          <p:cNvSpPr txBox="1">
            <a:extLst>
              <a:ext uri="smNativeData">
                <pr:smNativeData xmlns:pr="smNativeData" val="SMDATA_13_KhgfZRMAAAAlAAAAEgAAAE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EwFAAD/fwAA/38AAAAAAAAJAAAABAAAAAAAAAAMAAAAEAAAAAAAAAAAAAAAx3Ecx3EcAU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yBwAAxAEAABhDAACUBAAAECAAACYAAAAIAAAA//////////8="/>
              </a:ext>
            </a:extLst>
          </p:cNvSpPr>
          <p:nvPr/>
        </p:nvSpPr>
        <p:spPr>
          <a:xfrm>
            <a:off x="1291590" y="287020"/>
            <a:ext cx="961517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400"/>
            </a:pPr>
            <a:r>
              <a:t>Which are the districts with the most traffic accidents 2021?</a:t>
            </a:r>
          </a:p>
        </p:txBody>
      </p:sp>
      <p:pic>
        <p:nvPicPr>
          <p:cNvPr id="4" name="Grafik2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AcAAAA4AAAAAAAAAAAAAAAAAAAA////AAIAAAD///8I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D///8BIQAAABgAAAAUAAAACCMAAEUIAABKSQAA9iQAABAAAAAmAAAACAAAAP//////////"/>
              </a:ext>
            </a:extLst>
          </p:cNvPicPr>
          <p:nvPr/>
        </p:nvPicPr>
        <p:blipFill>
          <a:blip r:embed="rId3">
            <a:clrChange>
              <a:clrFrom>
                <a:schemeClr val="bg1"/>
              </a:clrFrom>
              <a:clrTo>
                <a:schemeClr val="bg1">
                  <a:alpha val="0"/>
                </a:schemeClr>
              </a:clrTo>
            </a:clrChange>
          </a:blip>
          <a:stretch>
            <a:fillRect/>
          </a:stretch>
        </p:blipFill>
        <p:spPr>
          <a:xfrm>
            <a:off x="5694680" y="1344295"/>
            <a:ext cx="6219190" cy="46640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owMAAC4HAACBCQ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EQAAAMEHAACQJQAAMCoAABAAAAAmAAAACAAAAP//////////"/>
              </a:ext>
            </a:extLst>
          </p:cNvPicPr>
          <p:nvPr/>
        </p:nvPicPr>
        <p:blipFill>
          <a:blip r:embed="rId2"/>
          <a:srcRect l="9310" t="18380" r="24330" b="0"/>
          <a:stretch>
            <a:fillRect/>
          </a:stretch>
        </p:blipFill>
        <p:spPr>
          <a:xfrm>
            <a:off x="10795" y="1260475"/>
            <a:ext cx="6095365" cy="559752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Grafik2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AcAAAA4AAAAAAAAAAAAAAAAAAAA////AAIAAAD///8I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D///8BIQAAABgAAAAUAAAAXiUAAMYHAADOSgAA2iMAABAAAAAmAAAACAAAAP//////////"/>
              </a:ext>
            </a:extLst>
          </p:cNvPicPr>
          <p:nvPr/>
        </p:nvPicPr>
        <p:blipFill>
          <a:blip r:embed="rId3">
            <a:clrChange>
              <a:clrFrom>
                <a:schemeClr val="bg1"/>
              </a:clrFrom>
              <a:clrTo>
                <a:schemeClr val="bg1">
                  <a:alpha val="0"/>
                </a:schemeClr>
              </a:clrTo>
            </a:clrChange>
          </a:blip>
          <a:stretch>
            <a:fillRect/>
          </a:stretch>
        </p:blipFill>
        <p:spPr>
          <a:xfrm>
            <a:off x="6074410" y="1263650"/>
            <a:ext cx="6085840" cy="456438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box1"/>
          <p:cNvSpPr txBox="1">
            <a:extLst>
              <a:ext uri="smNativeData">
                <pr:smNativeData xmlns:pr="smNativeData" val="SMDATA_13_KhgfZRMAAAAlAAAAEgAAAE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EwFAAD/fwAA/38AAAAAAAAJAAAABAAAAAAAAAAMAAAAEAAAAAAAAAAAAAAAx3Ecx3EcAU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yBwAAxAEAABhDAACUBAAAECAAACYAAAAIAAAA//////////8="/>
              </a:ext>
            </a:extLst>
          </p:cNvSpPr>
          <p:nvPr/>
        </p:nvSpPr>
        <p:spPr>
          <a:xfrm>
            <a:off x="1291590" y="287020"/>
            <a:ext cx="961517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400"/>
            </a:pPr>
            <a:r>
              <a:t>Which types of bicycle got stolen most in 2022?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1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AcAAAA4AAAAAAAAAAAAAAAAAAAA////AAAAAAAAAAAAowMAAC4HAACBCQ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AAAAAAIQAAABgAAAAUAAAAEQAAAMEHAACQJQAAMCoAABAAAAAmAAAACAAAAP//////////"/>
              </a:ext>
            </a:extLst>
          </p:cNvPicPr>
          <p:nvPr/>
        </p:nvPicPr>
        <p:blipFill>
          <a:blip r:embed="rId2"/>
          <a:srcRect l="9310" t="18380" r="24330" b="0"/>
          <a:stretch>
            <a:fillRect/>
          </a:stretch>
        </p:blipFill>
        <p:spPr>
          <a:xfrm>
            <a:off x="10795" y="1260475"/>
            <a:ext cx="6095365" cy="55975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1"/>
          <p:cNvSpPr txBox="1">
            <a:extLst>
              <a:ext uri="smNativeData">
                <pr:smNativeData xmlns:pr="smNativeData" val="SMDATA_13_KhgfZRMAAAAlAAAAEgAAAE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y8vIKAAAAACgAAAAoAAAAZAAAAGQAAAAAAAAAzMzMAAAAAABQAAAAUAAAAGQAAABkAAAAAAAAABcAAAAUAAAAAAAAAEwFAAD/fwAA/38AAAAAAAAJAAAABAAAAAAAAAAMAAAAEAAAAAAAAAAAAAAAx3Ecx3EcAUAeAAAAaAAAAAAAAAAAAAAAAAAAAAAAAAAAAAAAECcAABAnAAAAAAAAAAAAAAAAAAAAAAAAAAAAAAAAAAAAAAAAAAAAABQAAAAAAAAAwMD/AAAAAABkAAAAMgAAAAAAAABkAAAAAAAAAH9/fwAKAAAAHwAAAFQAAACDwLoF////AQAAAAAAAAAAAAAAAAAAAAAAAAAAAAAAAAAAAAAAAAAAAAAAAn9/fwDy8vIDzMzMAMDA/wB/f38AAAAAAAAAAAAAAAAAAAAAAAAAAAAhAAAAGAAAABQAAADyBwAAxAEAABhDAADUBgAAECAAACYAAAAIAAAA//////////8="/>
              </a:ext>
            </a:extLst>
          </p:cNvSpPr>
          <p:nvPr/>
        </p:nvSpPr>
        <p:spPr>
          <a:xfrm>
            <a:off x="1291590" y="287020"/>
            <a:ext cx="9615170" cy="8229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400"/>
            </a:pPr>
            <a:r>
              <a:t>Which type of bicycle corresponds to the highest cummulative loss amount in 2022?</a:t>
            </a:r>
          </a:p>
        </p:txBody>
      </p:sp>
      <p:pic>
        <p:nvPicPr>
          <p:cNvPr id="4" name="Grafik2"/>
          <p:cNvPicPr>
            <a:picLocks noChangeAspect="1"/>
            <a:extLst>
              <a:ext uri="smNativeData">
                <pr:smNativeData xmlns:pr="smNativeData" val="SMDATA_15_KhgfZRMAAAAlAAAAEQAAAC8BAAAAkAAAAEgAAACQAAAASAAAAAAAAAAAAAAAAAAAAAEAAABQAAAAAAAAAAAA4D8AAAAAAADgPwAAAAAAAOA/AAAAAAAA4D8AAAAAAADgPwAAAAAAAOA/AAAAAAAA4D8AAAAAAADgPwAAAAAAAOA/AAAAAAAA4D8CAAAAjAAAAAAAAAAAAAAAg8C6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y8vIKAAAAACgAAAAoAAAAZAAAAGQAAAAAAAAAzMzMAAAAAABQAAAAUAAAAGQAAABkAAAAAAAAAAcAAAA4AAAAAAAAAAAAAAAAAAAA////AAIAAAD///8I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g8C6Bf///wEAAAAAAAAAAAAAAAAAAAAAAAAAAAAAAAAAAAAAAAAAAAAAAAJ/f38A8vLyA8zMzADAwP8Af39/AAAAAAAAAAAAAAAAAP///wD///8BIQAAABgAAAAUAAAAGyUAAMEHAAAxSwAAUiQAABAAAAAmAAAACAAAAP//////////"/>
              </a:ext>
            </a:extLst>
          </p:cNvPicPr>
          <p:nvPr/>
        </p:nvPicPr>
        <p:blipFill>
          <a:blip r:embed="rId3">
            <a:clrChange>
              <a:clrFrom>
                <a:schemeClr val="bg1"/>
              </a:clrFrom>
              <a:clrTo>
                <a:schemeClr val="bg1">
                  <a:alpha val="0"/>
                </a:schemeClr>
              </a:clrTo>
            </a:clrChange>
          </a:blip>
          <a:stretch>
            <a:fillRect/>
          </a:stretch>
        </p:blipFill>
        <p:spPr>
          <a:xfrm>
            <a:off x="6031865" y="1260475"/>
            <a:ext cx="6191250" cy="464375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F2F2F2"/>
      </a:lt2>
      <a:accent1>
        <a:srgbClr val="83C0BA"/>
      </a:accent1>
      <a:accent2>
        <a:srgbClr val="F3AA21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entury Gothic"/>
        <a:ea typeface="Century Gothic"/>
        <a:cs typeface="Century Gothic"/>
      </a:majorFont>
      <a:minorFont>
        <a:latin typeface="Calibri"/>
        <a:ea typeface="SimSun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F2F2F2"/>
        </a:lt2>
        <a:accent1>
          <a:srgbClr val="83C0BA"/>
        </a:accent1>
        <a:accent2>
          <a:srgbClr val="F3AA21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F2F2F2"/>
        </a:lt2>
        <a:accent1>
          <a:srgbClr val="83C0BA"/>
        </a:accent1>
        <a:accent2>
          <a:srgbClr val="F3AA21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F2F2F2"/>
        </a:lt2>
        <a:accent1>
          <a:srgbClr val="83C0BA"/>
        </a:accent1>
        <a:accent2>
          <a:srgbClr val="F3AA21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000000"/>
        </a:dk2>
        <a:lt2>
          <a:srgbClr val="F2F2F2"/>
        </a:lt2>
        <a:accent1>
          <a:srgbClr val="83C0BA"/>
        </a:accent1>
        <a:accent2>
          <a:srgbClr val="F3AA21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FF"/>
        </a:lt1>
        <a:dk2>
          <a:srgbClr val="000000"/>
        </a:dk2>
        <a:lt2>
          <a:srgbClr val="F2F2F2"/>
        </a:lt2>
        <a:accent1>
          <a:srgbClr val="83C0BA"/>
        </a:accent1>
        <a:accent2>
          <a:srgbClr val="F3AA21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000000"/>
        </a:dk1>
        <a:lt1>
          <a:srgbClr val="FFFFFF"/>
        </a:lt1>
        <a:dk2>
          <a:srgbClr val="000000"/>
        </a:dk2>
        <a:lt2>
          <a:srgbClr val="F2F2F2"/>
        </a:lt2>
        <a:accent1>
          <a:srgbClr val="83C0BA"/>
        </a:accent1>
        <a:accent2>
          <a:srgbClr val="F3AA21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Win10 Pro x64</cp:lastModifiedBy>
  <cp:revision>0</cp:revision>
  <dcterms:created xsi:type="dcterms:W3CDTF">2017-10-19T08:49:36Z</dcterms:created>
  <dcterms:modified xsi:type="dcterms:W3CDTF">2023-10-05T20:10:18Z</dcterms:modified>
</cp:coreProperties>
</file>